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1"/>
  </p:notesMasterIdLst>
  <p:sldIdLst>
    <p:sldId id="289" r:id="rId3"/>
    <p:sldId id="288" r:id="rId4"/>
    <p:sldId id="258" r:id="rId5"/>
    <p:sldId id="308" r:id="rId6"/>
    <p:sldId id="276" r:id="rId7"/>
    <p:sldId id="277" r:id="rId8"/>
    <p:sldId id="278" r:id="rId9"/>
    <p:sldId id="279" r:id="rId10"/>
    <p:sldId id="259" r:id="rId11"/>
    <p:sldId id="260" r:id="rId12"/>
    <p:sldId id="261" r:id="rId13"/>
    <p:sldId id="265" r:id="rId14"/>
    <p:sldId id="262" r:id="rId15"/>
    <p:sldId id="263" r:id="rId16"/>
    <p:sldId id="266" r:id="rId17"/>
    <p:sldId id="264" r:id="rId18"/>
    <p:sldId id="307" r:id="rId19"/>
    <p:sldId id="267" r:id="rId20"/>
    <p:sldId id="268" r:id="rId21"/>
    <p:sldId id="270" r:id="rId22"/>
    <p:sldId id="271" r:id="rId23"/>
    <p:sldId id="272" r:id="rId24"/>
    <p:sldId id="273" r:id="rId25"/>
    <p:sldId id="274" r:id="rId26"/>
    <p:sldId id="275" r:id="rId27"/>
    <p:sldId id="280" r:id="rId28"/>
    <p:sldId id="281" r:id="rId29"/>
    <p:sldId id="282" r:id="rId30"/>
    <p:sldId id="283" r:id="rId31"/>
    <p:sldId id="284" r:id="rId32"/>
    <p:sldId id="285"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28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4" autoAdjust="0"/>
    <p:restoredTop sz="71985" autoAdjust="0"/>
  </p:normalViewPr>
  <p:slideViewPr>
    <p:cSldViewPr snapToGrid="0">
      <p:cViewPr varScale="1">
        <p:scale>
          <a:sx n="70" d="100"/>
          <a:sy n="70" d="100"/>
        </p:scale>
        <p:origin x="116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pt>
  </dgm:ptLst>
  <dgm:cxnLst>
    <dgm:cxn modelId="{64579302-47B0-4745-846C-EDDB1332E2A0}" type="presOf" srcId="{BBFAC1CF-FB45-4815-B4AD-A0064D1B9DF7}" destId="{9A30A22A-4099-4164-B490-37968B1380F3}" srcOrd="0" destOrd="0" presId="urn:microsoft.com/office/officeart/2008/layout/AlternatingHexagons"/>
    <dgm:cxn modelId="{4E360107-74D7-4DC0-AB2E-F38EC30F0509}" type="presOf" srcId="{90726E42-CA32-46D5-A01B-DD0852E20DB9}" destId="{216AC79E-59BF-4C40-8292-B33BED33759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7DC679CC-02F0-4C1A-B2EE-C1B5FD646786}" srcId="{A6DD3D5F-E149-46DF-9DCA-EAF6439D8FBC}" destId="{3E42D143-F001-4C04-A534-AE311517B45D}" srcOrd="1" destOrd="0" parTransId="{371518E1-3E0D-4965-B8B4-ED69DBD73485}" sibTransId="{B699EEE4-900F-4024-886B-29CF6EEF61C7}"/>
    <dgm:cxn modelId="{0A146BD5-EB39-4CCB-BC59-621E6AA370F8}" type="presOf" srcId="{B699EEE4-900F-4024-886B-29CF6EEF61C7}" destId="{7CCC4A87-9514-417D-9FE7-58C0B12D1E49}"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B539AFF-472B-4369-9560-AC8B758992F3}" type="presOf" srcId="{869F1D77-4908-4854-B61E-1FF585AC3EC3}" destId="{944748A2-8040-43BE-9B04-4C5E3200CB28}"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5/11/2018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5/11/2018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10</a:t>
            </a:fld>
            <a:endParaRPr lang="en-US"/>
          </a:p>
        </p:txBody>
      </p:sp>
    </p:spTree>
    <p:extLst>
      <p:ext uri="{BB962C8B-B14F-4D97-AF65-F5344CB8AC3E}">
        <p14:creationId xmlns:p14="http://schemas.microsoft.com/office/powerpoint/2010/main" val="306011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11</a:t>
            </a:fld>
            <a:endParaRPr lang="en-US"/>
          </a:p>
        </p:txBody>
      </p:sp>
    </p:spTree>
    <p:extLst>
      <p:ext uri="{BB962C8B-B14F-4D97-AF65-F5344CB8AC3E}">
        <p14:creationId xmlns:p14="http://schemas.microsoft.com/office/powerpoint/2010/main" val="227463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a:p>
        </p:txBody>
      </p:sp>
    </p:spTree>
    <p:extLst>
      <p:ext uri="{BB962C8B-B14F-4D97-AF65-F5344CB8AC3E}">
        <p14:creationId xmlns:p14="http://schemas.microsoft.com/office/powerpoint/2010/main" val="139987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13</a:t>
            </a:fld>
            <a:endParaRPr lang="en-US"/>
          </a:p>
        </p:txBody>
      </p:sp>
    </p:spTree>
    <p:extLst>
      <p:ext uri="{BB962C8B-B14F-4D97-AF65-F5344CB8AC3E}">
        <p14:creationId xmlns:p14="http://schemas.microsoft.com/office/powerpoint/2010/main" val="269943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14</a:t>
            </a:fld>
            <a:endParaRPr lang="en-US"/>
          </a:p>
        </p:txBody>
      </p:sp>
    </p:spTree>
    <p:extLst>
      <p:ext uri="{BB962C8B-B14F-4D97-AF65-F5344CB8AC3E}">
        <p14:creationId xmlns:p14="http://schemas.microsoft.com/office/powerpoint/2010/main" val="20960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15</a:t>
            </a:fld>
            <a:endParaRPr lang="en-US"/>
          </a:p>
        </p:txBody>
      </p:sp>
    </p:spTree>
    <p:extLst>
      <p:ext uri="{BB962C8B-B14F-4D97-AF65-F5344CB8AC3E}">
        <p14:creationId xmlns:p14="http://schemas.microsoft.com/office/powerpoint/2010/main" val="3875787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16</a:t>
            </a:fld>
            <a:endParaRPr lang="en-US"/>
          </a:p>
        </p:txBody>
      </p:sp>
    </p:spTree>
    <p:extLst>
      <p:ext uri="{BB962C8B-B14F-4D97-AF65-F5344CB8AC3E}">
        <p14:creationId xmlns:p14="http://schemas.microsoft.com/office/powerpoint/2010/main" val="1820223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17</a:t>
            </a:fld>
            <a:endParaRPr lang="en-US"/>
          </a:p>
        </p:txBody>
      </p:sp>
    </p:spTree>
    <p:extLst>
      <p:ext uri="{BB962C8B-B14F-4D97-AF65-F5344CB8AC3E}">
        <p14:creationId xmlns:p14="http://schemas.microsoft.com/office/powerpoint/2010/main" val="255853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18</a:t>
            </a:fld>
            <a:endParaRPr lang="en-US"/>
          </a:p>
        </p:txBody>
      </p:sp>
    </p:spTree>
    <p:extLst>
      <p:ext uri="{BB962C8B-B14F-4D97-AF65-F5344CB8AC3E}">
        <p14:creationId xmlns:p14="http://schemas.microsoft.com/office/powerpoint/2010/main" val="1441397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a:p>
        </p:txBody>
      </p:sp>
    </p:spTree>
    <p:extLst>
      <p:ext uri="{BB962C8B-B14F-4D97-AF65-F5344CB8AC3E}">
        <p14:creationId xmlns:p14="http://schemas.microsoft.com/office/powerpoint/2010/main" val="128053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a:t>
            </a:fld>
            <a:endParaRPr lang="en-US"/>
          </a:p>
        </p:txBody>
      </p:sp>
    </p:spTree>
    <p:extLst>
      <p:ext uri="{BB962C8B-B14F-4D97-AF65-F5344CB8AC3E}">
        <p14:creationId xmlns:p14="http://schemas.microsoft.com/office/powerpoint/2010/main" val="2623280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20</a:t>
            </a:fld>
            <a:endParaRPr lang="en-US"/>
          </a:p>
        </p:txBody>
      </p:sp>
    </p:spTree>
    <p:extLst>
      <p:ext uri="{BB962C8B-B14F-4D97-AF65-F5344CB8AC3E}">
        <p14:creationId xmlns:p14="http://schemas.microsoft.com/office/powerpoint/2010/main" val="3972417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21</a:t>
            </a:fld>
            <a:endParaRPr lang="en-US"/>
          </a:p>
        </p:txBody>
      </p:sp>
    </p:spTree>
    <p:extLst>
      <p:ext uri="{BB962C8B-B14F-4D97-AF65-F5344CB8AC3E}">
        <p14:creationId xmlns:p14="http://schemas.microsoft.com/office/powerpoint/2010/main" val="68422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22</a:t>
            </a:fld>
            <a:endParaRPr lang="en-US"/>
          </a:p>
        </p:txBody>
      </p:sp>
    </p:spTree>
    <p:extLst>
      <p:ext uri="{BB962C8B-B14F-4D97-AF65-F5344CB8AC3E}">
        <p14:creationId xmlns:p14="http://schemas.microsoft.com/office/powerpoint/2010/main" val="3257318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23</a:t>
            </a:fld>
            <a:endParaRPr lang="en-US"/>
          </a:p>
        </p:txBody>
      </p:sp>
    </p:spTree>
    <p:extLst>
      <p:ext uri="{BB962C8B-B14F-4D97-AF65-F5344CB8AC3E}">
        <p14:creationId xmlns:p14="http://schemas.microsoft.com/office/powerpoint/2010/main" val="3824036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24</a:t>
            </a:fld>
            <a:endParaRPr lang="en-US"/>
          </a:p>
        </p:txBody>
      </p:sp>
    </p:spTree>
    <p:extLst>
      <p:ext uri="{BB962C8B-B14F-4D97-AF65-F5344CB8AC3E}">
        <p14:creationId xmlns:p14="http://schemas.microsoft.com/office/powerpoint/2010/main" val="1914628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25</a:t>
            </a:fld>
            <a:endParaRPr lang="en-US"/>
          </a:p>
        </p:txBody>
      </p:sp>
    </p:spTree>
    <p:extLst>
      <p:ext uri="{BB962C8B-B14F-4D97-AF65-F5344CB8AC3E}">
        <p14:creationId xmlns:p14="http://schemas.microsoft.com/office/powerpoint/2010/main" val="2410056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a:p>
        </p:txBody>
      </p:sp>
    </p:spTree>
    <p:extLst>
      <p:ext uri="{BB962C8B-B14F-4D97-AF65-F5344CB8AC3E}">
        <p14:creationId xmlns:p14="http://schemas.microsoft.com/office/powerpoint/2010/main" val="3232721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27</a:t>
            </a:fld>
            <a:endParaRPr lang="en-US"/>
          </a:p>
        </p:txBody>
      </p:sp>
    </p:spTree>
    <p:extLst>
      <p:ext uri="{BB962C8B-B14F-4D97-AF65-F5344CB8AC3E}">
        <p14:creationId xmlns:p14="http://schemas.microsoft.com/office/powerpoint/2010/main" val="1519071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28</a:t>
            </a:fld>
            <a:endParaRPr lang="en-US"/>
          </a:p>
        </p:txBody>
      </p:sp>
    </p:spTree>
    <p:extLst>
      <p:ext uri="{BB962C8B-B14F-4D97-AF65-F5344CB8AC3E}">
        <p14:creationId xmlns:p14="http://schemas.microsoft.com/office/powerpoint/2010/main" val="73439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29</a:t>
            </a:fld>
            <a:endParaRPr lang="en-US"/>
          </a:p>
        </p:txBody>
      </p:sp>
    </p:spTree>
    <p:extLst>
      <p:ext uri="{BB962C8B-B14F-4D97-AF65-F5344CB8AC3E}">
        <p14:creationId xmlns:p14="http://schemas.microsoft.com/office/powerpoint/2010/main" val="68135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a:t>
            </a:fld>
            <a:endParaRPr lang="en-US"/>
          </a:p>
        </p:txBody>
      </p:sp>
    </p:spTree>
    <p:extLst>
      <p:ext uri="{BB962C8B-B14F-4D97-AF65-F5344CB8AC3E}">
        <p14:creationId xmlns:p14="http://schemas.microsoft.com/office/powerpoint/2010/main" val="2892650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30</a:t>
            </a:fld>
            <a:endParaRPr lang="en-US"/>
          </a:p>
        </p:txBody>
      </p:sp>
    </p:spTree>
    <p:extLst>
      <p:ext uri="{BB962C8B-B14F-4D97-AF65-F5344CB8AC3E}">
        <p14:creationId xmlns:p14="http://schemas.microsoft.com/office/powerpoint/2010/main" val="3420891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5/11/2018 10:36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32</a:t>
            </a:fld>
            <a:endParaRPr lang="en-US"/>
          </a:p>
        </p:txBody>
      </p:sp>
    </p:spTree>
    <p:extLst>
      <p:ext uri="{BB962C8B-B14F-4D97-AF65-F5344CB8AC3E}">
        <p14:creationId xmlns:p14="http://schemas.microsoft.com/office/powerpoint/2010/main" val="4246115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33</a:t>
            </a:fld>
            <a:endParaRPr lang="en-US"/>
          </a:p>
        </p:txBody>
      </p:sp>
    </p:spTree>
    <p:extLst>
      <p:ext uri="{BB962C8B-B14F-4D97-AF65-F5344CB8AC3E}">
        <p14:creationId xmlns:p14="http://schemas.microsoft.com/office/powerpoint/2010/main" val="1993870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a:p>
        </p:txBody>
      </p:sp>
    </p:spTree>
    <p:extLst>
      <p:ext uri="{BB962C8B-B14F-4D97-AF65-F5344CB8AC3E}">
        <p14:creationId xmlns:p14="http://schemas.microsoft.com/office/powerpoint/2010/main" val="2140214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35</a:t>
            </a:fld>
            <a:endParaRPr lang="en-US"/>
          </a:p>
        </p:txBody>
      </p:sp>
    </p:spTree>
    <p:extLst>
      <p:ext uri="{BB962C8B-B14F-4D97-AF65-F5344CB8AC3E}">
        <p14:creationId xmlns:p14="http://schemas.microsoft.com/office/powerpoint/2010/main" val="2268921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36</a:t>
            </a:fld>
            <a:endParaRPr lang="en-US"/>
          </a:p>
        </p:txBody>
      </p:sp>
    </p:spTree>
    <p:extLst>
      <p:ext uri="{BB962C8B-B14F-4D97-AF65-F5344CB8AC3E}">
        <p14:creationId xmlns:p14="http://schemas.microsoft.com/office/powerpoint/2010/main" val="2271632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37</a:t>
            </a:fld>
            <a:endParaRPr lang="en-US"/>
          </a:p>
        </p:txBody>
      </p:sp>
    </p:spTree>
    <p:extLst>
      <p:ext uri="{BB962C8B-B14F-4D97-AF65-F5344CB8AC3E}">
        <p14:creationId xmlns:p14="http://schemas.microsoft.com/office/powerpoint/2010/main" val="2713602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38</a:t>
            </a:fld>
            <a:endParaRPr lang="en-US"/>
          </a:p>
        </p:txBody>
      </p:sp>
    </p:spTree>
    <p:extLst>
      <p:ext uri="{BB962C8B-B14F-4D97-AF65-F5344CB8AC3E}">
        <p14:creationId xmlns:p14="http://schemas.microsoft.com/office/powerpoint/2010/main" val="1458664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39</a:t>
            </a:fld>
            <a:endParaRPr lang="en-US"/>
          </a:p>
        </p:txBody>
      </p:sp>
    </p:spTree>
    <p:extLst>
      <p:ext uri="{BB962C8B-B14F-4D97-AF65-F5344CB8AC3E}">
        <p14:creationId xmlns:p14="http://schemas.microsoft.com/office/powerpoint/2010/main" val="3264712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a:p>
        </p:txBody>
      </p:sp>
    </p:spTree>
    <p:extLst>
      <p:ext uri="{BB962C8B-B14F-4D97-AF65-F5344CB8AC3E}">
        <p14:creationId xmlns:p14="http://schemas.microsoft.com/office/powerpoint/2010/main" val="87692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a:p>
        </p:txBody>
      </p:sp>
    </p:spTree>
    <p:extLst>
      <p:ext uri="{BB962C8B-B14F-4D97-AF65-F5344CB8AC3E}">
        <p14:creationId xmlns:p14="http://schemas.microsoft.com/office/powerpoint/2010/main" val="2389224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a:p>
        </p:txBody>
      </p:sp>
    </p:spTree>
    <p:extLst>
      <p:ext uri="{BB962C8B-B14F-4D97-AF65-F5344CB8AC3E}">
        <p14:creationId xmlns:p14="http://schemas.microsoft.com/office/powerpoint/2010/main" val="1499228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90 DAYS FROM GENERAL AVAILABILITY, NEW AZURE FUNCTIONALITY IS FAIR GAME!</a:t>
            </a:r>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42</a:t>
            </a:fld>
            <a:endParaRPr lang="en-US"/>
          </a:p>
        </p:txBody>
      </p:sp>
    </p:spTree>
    <p:extLst>
      <p:ext uri="{BB962C8B-B14F-4D97-AF65-F5344CB8AC3E}">
        <p14:creationId xmlns:p14="http://schemas.microsoft.com/office/powerpoint/2010/main" val="2700558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43</a:t>
            </a:fld>
            <a:endParaRPr lang="en-US"/>
          </a:p>
        </p:txBody>
      </p:sp>
    </p:spTree>
    <p:extLst>
      <p:ext uri="{BB962C8B-B14F-4D97-AF65-F5344CB8AC3E}">
        <p14:creationId xmlns:p14="http://schemas.microsoft.com/office/powerpoint/2010/main" val="1552667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a:p>
        </p:txBody>
      </p:sp>
    </p:spTree>
    <p:extLst>
      <p:ext uri="{BB962C8B-B14F-4D97-AF65-F5344CB8AC3E}">
        <p14:creationId xmlns:p14="http://schemas.microsoft.com/office/powerpoint/2010/main" val="3656867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a:p>
        </p:txBody>
      </p:sp>
    </p:spTree>
    <p:extLst>
      <p:ext uri="{BB962C8B-B14F-4D97-AF65-F5344CB8AC3E}">
        <p14:creationId xmlns:p14="http://schemas.microsoft.com/office/powerpoint/2010/main" val="118198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a:p>
        </p:txBody>
      </p:sp>
    </p:spTree>
    <p:extLst>
      <p:ext uri="{BB962C8B-B14F-4D97-AF65-F5344CB8AC3E}">
        <p14:creationId xmlns:p14="http://schemas.microsoft.com/office/powerpoint/2010/main" val="3509295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a:p>
        </p:txBody>
      </p:sp>
    </p:spTree>
    <p:extLst>
      <p:ext uri="{BB962C8B-B14F-4D97-AF65-F5344CB8AC3E}">
        <p14:creationId xmlns:p14="http://schemas.microsoft.com/office/powerpoint/2010/main" val="984581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48</a:t>
            </a:fld>
            <a:endParaRPr lang="en-US"/>
          </a:p>
        </p:txBody>
      </p:sp>
    </p:spTree>
    <p:extLst>
      <p:ext uri="{BB962C8B-B14F-4D97-AF65-F5344CB8AC3E}">
        <p14:creationId xmlns:p14="http://schemas.microsoft.com/office/powerpoint/2010/main" val="171565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5</a:t>
            </a:fld>
            <a:endParaRPr lang="en-US"/>
          </a:p>
        </p:txBody>
      </p:sp>
    </p:spTree>
    <p:extLst>
      <p:ext uri="{BB962C8B-B14F-4D97-AF65-F5344CB8AC3E}">
        <p14:creationId xmlns:p14="http://schemas.microsoft.com/office/powerpoint/2010/main" val="412853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a:t>
            </a:fld>
            <a:endParaRPr lang="en-US"/>
          </a:p>
        </p:txBody>
      </p:sp>
    </p:spTree>
    <p:extLst>
      <p:ext uri="{BB962C8B-B14F-4D97-AF65-F5344CB8AC3E}">
        <p14:creationId xmlns:p14="http://schemas.microsoft.com/office/powerpoint/2010/main" val="399456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7</a:t>
            </a:fld>
            <a:endParaRPr lang="en-US"/>
          </a:p>
        </p:txBody>
      </p:sp>
    </p:spTree>
    <p:extLst>
      <p:ext uri="{BB962C8B-B14F-4D97-AF65-F5344CB8AC3E}">
        <p14:creationId xmlns:p14="http://schemas.microsoft.com/office/powerpoint/2010/main" val="408584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8</a:t>
            </a:fld>
            <a:endParaRPr lang="en-US"/>
          </a:p>
        </p:txBody>
      </p:sp>
    </p:spTree>
    <p:extLst>
      <p:ext uri="{BB962C8B-B14F-4D97-AF65-F5344CB8AC3E}">
        <p14:creationId xmlns:p14="http://schemas.microsoft.com/office/powerpoint/2010/main" val="1289018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9</a:t>
            </a:fld>
            <a:endParaRPr lang="en-US"/>
          </a:p>
        </p:txBody>
      </p:sp>
    </p:spTree>
    <p:extLst>
      <p:ext uri="{BB962C8B-B14F-4D97-AF65-F5344CB8AC3E}">
        <p14:creationId xmlns:p14="http://schemas.microsoft.com/office/powerpoint/2010/main" val="40047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5/11/2018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5/11/2018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5/11/2018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5/11/2018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5/11/2018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1.emf"/><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5/11/2018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hybrid-network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docs.microsoft.com/en-us/azure/vpn-gateway/vpn-gateway-about-vpn-device" TargetMode="External"/><Relationship Id="rId7"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docs.microsoft.com/en-us/azure/expressroute/expressroute-howto-coexist-resource-manager" TargetMode="External"/><Relationship Id="rId4" Type="http://schemas.openxmlformats.org/officeDocument/2006/relationships/hyperlink" Target="https://docs.microsoft.com/en-us/azure/vpn-gateway/vpn-gateway-about-vpn-devic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microsoft.com/en-us/azure/expressroute/expressroute-connectivity-model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pricing/details/expressrou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hannel9.msdn.com/Shows/Azure-Friday/Azure-Hybrid-Networking-201" TargetMode="External"/><Relationship Id="rId4" Type="http://schemas.openxmlformats.org/officeDocument/2006/relationships/hyperlink" Target="https://channel9.msdn.com/Shows/Azure-Friday/Azure-Hybrid-Networking-10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load-balancer/load-balancer-overview"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4.aspx#syllabus-1"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docs.microsoft.com/en-us/azure/load-balancer/load-balancer-outbound-connection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cs.microsoft.com/en-us/azure/application-gateway/application-gateway-introduc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azure/traffic-manager/traffic-manager-endpoint-type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microsoft.com/en-us/azure/dns/dns-overview"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azure-provided-name-resolutio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s://docs.microsoft.com/en-us/azure/virtual-network/virtual-networks-name-resolution-for-vms-and-role-instances" TargetMode="External"/><Relationship Id="rId4" Type="http://schemas.openxmlformats.org/officeDocument/2006/relationships/hyperlink" Target="https://docs.microsoft.com/en-us/azure/virtual-network/virtual-networks-name-resolution-for-vms-and-role-instances#name-resolution-using-your-own-dns-serv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microsoft.com/en-us/download/details.aspx?id=41653"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ip-addresses-overview-arm#public-ip-address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blog/azure-networking-announcements-for-ignite-201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ichaelsrichter/70534ExamPrep"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virtual-network/virtual-networks-public-ip-within-vne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docs.microsoft.com/en-us/azure/virtual-network/virtual-networks-ns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default-ta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b="1" dirty="0">
                <a:solidFill>
                  <a:srgbClr val="FF0000"/>
                </a:solidFill>
              </a:rPr>
              <a:t>VNET</a:t>
            </a:r>
          </a:p>
          <a:p>
            <a:pPr lvl="1"/>
            <a:r>
              <a:rPr lang="en-US" b="1" dirty="0">
                <a:solidFill>
                  <a:srgbClr val="FF0000"/>
                </a:solidFill>
              </a:rPr>
              <a:t>Gateway Subnet</a:t>
            </a:r>
          </a:p>
          <a:p>
            <a:pPr lvl="1"/>
            <a:r>
              <a:rPr lang="en-US" b="1" dirty="0">
                <a:solidFill>
                  <a:srgbClr val="FF0000"/>
                </a:solidFill>
              </a:rPr>
              <a:t>Azure VNET Gateway</a:t>
            </a:r>
          </a:p>
          <a:p>
            <a:pPr lvl="1"/>
            <a:r>
              <a:rPr lang="en-US" b="1" dirty="0">
                <a:solidFill>
                  <a:srgbClr val="FF0000"/>
                </a:solidFill>
              </a:rPr>
              <a:t>“Local” Gateway</a:t>
            </a:r>
          </a:p>
          <a:p>
            <a:pPr lvl="1"/>
            <a:r>
              <a:rPr lang="en-US" b="1" dirty="0">
                <a:solidFill>
                  <a:srgbClr val="FF0000"/>
                </a:solidFill>
              </a:rPr>
              <a:t>Connection</a:t>
            </a:r>
          </a:p>
          <a:p>
            <a:r>
              <a:rPr lang="en-US" dirty="0"/>
              <a:t>Planning a Hybrid Networking Architecture:</a:t>
            </a:r>
          </a:p>
          <a:p>
            <a:pPr lvl="1"/>
            <a:r>
              <a:rPr lang="en-US" dirty="0">
                <a:hlinkClick r:id="rId3"/>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3"/>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3"/>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3"/>
              </a:rPr>
              <a:t>https://docs.microsoft.com/en-us/azure/vpn-gateway/vpn-gateway-about-vpn-device</a:t>
            </a:r>
            <a:endParaRPr lang="en-US" sz="1600" dirty="0"/>
          </a:p>
          <a:p>
            <a:r>
              <a:rPr lang="en-US" sz="2400" dirty="0"/>
              <a:t>Point-to-Site, Site-to-Site, ExpressRoute</a:t>
            </a:r>
          </a:p>
          <a:p>
            <a:pPr lvl="1"/>
            <a:r>
              <a:rPr lang="en-US" sz="1600" dirty="0">
                <a:hlinkClick r:id="rId4"/>
              </a:rPr>
              <a:t>https://docs.microsoft.com/en-us/azure/vpn-gateway/vpn-gateway-about-vpn-devices</a:t>
            </a:r>
            <a:endParaRPr lang="en-US" sz="1600" dirty="0"/>
          </a:p>
          <a:p>
            <a:r>
              <a:rPr lang="en-US" sz="2400" dirty="0"/>
              <a:t>ExpressRoute &amp; Site-to-Site Co-Exist</a:t>
            </a:r>
          </a:p>
          <a:p>
            <a:pPr lvl="1"/>
            <a:r>
              <a:rPr lang="en-US" sz="1400" dirty="0">
                <a:hlinkClick r:id="rId5"/>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lipart&#10;&#10;Description generated with very high confidence">
            <a:extLst>
              <a:ext uri="{FF2B5EF4-FFF2-40B4-BE49-F238E27FC236}">
                <a16:creationId xmlns:a16="http://schemas.microsoft.com/office/drawing/2014/main" id="{A6D4575F-F2E9-4E7C-B349-B8D51B46FF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930" y="4992517"/>
            <a:ext cx="397933" cy="567884"/>
          </a:xfrm>
          <a:prstGeom prst="rect">
            <a:avLst/>
          </a:prstGeom>
        </p:spPr>
      </p:pic>
      <p:sp>
        <p:nvSpPr>
          <p:cNvPr id="7" name="TextBox 6">
            <a:extLst>
              <a:ext uri="{FF2B5EF4-FFF2-40B4-BE49-F238E27FC236}">
                <a16:creationId xmlns:a16="http://schemas.microsoft.com/office/drawing/2014/main" id="{B2C170F5-3A82-4DF8-8F84-CEAC673F815A}"/>
              </a:ext>
            </a:extLst>
          </p:cNvPr>
          <p:cNvSpPr txBox="1"/>
          <p:nvPr/>
        </p:nvSpPr>
        <p:spPr>
          <a:xfrm>
            <a:off x="1360634" y="4960236"/>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Point-to-Site supports Mac clients</a:t>
            </a:r>
          </a:p>
        </p:txBody>
      </p:sp>
    </p:spTree>
    <p:extLst>
      <p:ext uri="{BB962C8B-B14F-4D97-AF65-F5344CB8AC3E}">
        <p14:creationId xmlns:p14="http://schemas.microsoft.com/office/powerpoint/2010/main" val="2950424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pic>
        <p:nvPicPr>
          <p:cNvPr id="5" name="Picture 4" descr="A picture containing clipart&#10;&#10;Description generated with very high confidence">
            <a:extLst>
              <a:ext uri="{FF2B5EF4-FFF2-40B4-BE49-F238E27FC236}">
                <a16:creationId xmlns:a16="http://schemas.microsoft.com/office/drawing/2014/main" id="{AAF392AA-79EF-4783-BD6C-42A1CCB3F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118" y="4564847"/>
            <a:ext cx="397933" cy="567884"/>
          </a:xfrm>
          <a:prstGeom prst="rect">
            <a:avLst/>
          </a:prstGeom>
        </p:spPr>
      </p:pic>
      <p:sp>
        <p:nvSpPr>
          <p:cNvPr id="6" name="TextBox 5">
            <a:extLst>
              <a:ext uri="{FF2B5EF4-FFF2-40B4-BE49-F238E27FC236}">
                <a16:creationId xmlns:a16="http://schemas.microsoft.com/office/drawing/2014/main" id="{D1BB2B4E-AC35-43B5-9434-E85F420629E4}"/>
              </a:ext>
            </a:extLst>
          </p:cNvPr>
          <p:cNvSpPr txBox="1"/>
          <p:nvPr/>
        </p:nvSpPr>
        <p:spPr>
          <a:xfrm>
            <a:off x="5010822" y="4532566"/>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Merged Public &amp; </a:t>
            </a:r>
            <a:br>
              <a:rPr lang="en-US" b="1" dirty="0">
                <a:solidFill>
                  <a:schemeClr val="accent2">
                    <a:lumMod val="75000"/>
                  </a:schemeClr>
                </a:solidFill>
              </a:rPr>
            </a:br>
            <a:r>
              <a:rPr lang="en-US" b="1" dirty="0">
                <a:solidFill>
                  <a:schemeClr val="accent2">
                    <a:lumMod val="75000"/>
                  </a:schemeClr>
                </a:solidFill>
              </a:rPr>
              <a:t>Microsoft Peering</a:t>
            </a:r>
          </a:p>
        </p:txBody>
      </p:sp>
    </p:spTree>
    <p:extLst>
      <p:ext uri="{BB962C8B-B14F-4D97-AF65-F5344CB8AC3E}">
        <p14:creationId xmlns:p14="http://schemas.microsoft.com/office/powerpoint/2010/main" val="214781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4"/>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3"/>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4"/>
              </a:rPr>
              <a:t>https://channel9.msdn.com/Shows/Azure-Friday/Azure-Hybrid-Networking-101</a:t>
            </a:r>
            <a:endParaRPr lang="en-US" dirty="0"/>
          </a:p>
          <a:p>
            <a:pPr lvl="1"/>
            <a:r>
              <a:rPr lang="en-US" dirty="0">
                <a:hlinkClick r:id="rId5"/>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4"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5"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4"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4"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3"/>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5"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4"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0000" lnSpcReduction="20000"/>
          </a:bodyPr>
          <a:lstStyle/>
          <a:p>
            <a:r>
              <a:rPr lang="en-US" b="1" dirty="0">
                <a:solidFill>
                  <a:srgbClr val="FF0000"/>
                </a:solidFill>
              </a:rPr>
              <a:t>Hash-based distribution</a:t>
            </a:r>
          </a:p>
          <a:p>
            <a:pPr lvl="1"/>
            <a:r>
              <a:rPr lang="en-US" b="1" dirty="0">
                <a:solidFill>
                  <a:srgbClr val="FF0000"/>
                </a:solidFill>
              </a:rPr>
              <a:t>5 tuple and 2 or 3 tuple</a:t>
            </a:r>
          </a:p>
          <a:p>
            <a:r>
              <a:rPr lang="en-US" b="1" dirty="0">
                <a:solidFill>
                  <a:srgbClr val="FF0000"/>
                </a:solidFill>
              </a:rPr>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b="1" dirty="0">
                <a:solidFill>
                  <a:srgbClr val="FF0000"/>
                </a:solidFill>
              </a:rPr>
              <a:t>NAT Capability</a:t>
            </a:r>
          </a:p>
          <a:p>
            <a:r>
              <a:rPr lang="en-US" dirty="0"/>
              <a:t>Source NAT (share same VIP)</a:t>
            </a:r>
          </a:p>
          <a:p>
            <a:r>
              <a:rPr lang="en-US" dirty="0"/>
              <a:t>100 per subscription</a:t>
            </a:r>
          </a:p>
          <a:p>
            <a:r>
              <a:rPr lang="en-US" dirty="0"/>
              <a:t>150 rules per Load Balancer</a:t>
            </a:r>
          </a:p>
          <a:p>
            <a:pPr marL="0" indent="0">
              <a:buNone/>
            </a:pPr>
            <a:endParaRPr lang="en-US" dirty="0">
              <a:hlinkClick r:id="rId4"/>
            </a:endParaRPr>
          </a:p>
          <a:p>
            <a:pPr marL="0" indent="0">
              <a:buNone/>
            </a:pPr>
            <a:r>
              <a:rPr lang="en-US" dirty="0">
                <a:hlinkClick r:id="rId4"/>
              </a:rPr>
              <a:t>https://docs.microsoft.com/en-us/azure/load-balancer/load-balancer-overview</a:t>
            </a:r>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06DD0A01-1089-47D7-98BE-19BEF2ABBC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67" y="4031177"/>
            <a:ext cx="411613" cy="567884"/>
          </a:xfrm>
          <a:prstGeom prst="rect">
            <a:avLst/>
          </a:prstGeom>
        </p:spPr>
      </p:pic>
      <p:sp>
        <p:nvSpPr>
          <p:cNvPr id="6" name="TextBox 5">
            <a:extLst>
              <a:ext uri="{FF2B5EF4-FFF2-40B4-BE49-F238E27FC236}">
                <a16:creationId xmlns:a16="http://schemas.microsoft.com/office/drawing/2014/main" id="{6DD9C3EE-91A6-4E4C-9F51-38E1640630F5}"/>
              </a:ext>
            </a:extLst>
          </p:cNvPr>
          <p:cNvSpPr txBox="1"/>
          <p:nvPr/>
        </p:nvSpPr>
        <p:spPr>
          <a:xfrm>
            <a:off x="4633573" y="4031177"/>
            <a:ext cx="247659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Supports 1000 VMs</a:t>
            </a:r>
          </a:p>
          <a:p>
            <a:pPr marL="285750" indent="-285750">
              <a:buFont typeface="Arial" panose="020B0604020202020204" pitchFamily="34" charset="0"/>
              <a:buChar char="•"/>
            </a:pPr>
            <a:r>
              <a:rPr lang="en-US" b="1" dirty="0">
                <a:solidFill>
                  <a:schemeClr val="accent2">
                    <a:lumMod val="75000"/>
                  </a:schemeClr>
                </a:solidFill>
              </a:rPr>
              <a:t>Availability Zones</a:t>
            </a:r>
          </a:p>
          <a:p>
            <a:pPr marL="285750" indent="-285750">
              <a:buFont typeface="Arial" panose="020B0604020202020204" pitchFamily="34" charset="0"/>
              <a:buChar char="•"/>
            </a:pPr>
            <a:r>
              <a:rPr lang="en-US" b="1" dirty="0">
                <a:solidFill>
                  <a:schemeClr val="accent2">
                    <a:lumMod val="75000"/>
                  </a:schemeClr>
                </a:solidFill>
              </a:rPr>
              <a:t>HA Ports</a:t>
            </a:r>
          </a:p>
        </p:txBody>
      </p:sp>
    </p:spTree>
    <p:extLst>
      <p:ext uri="{BB962C8B-B14F-4D97-AF65-F5344CB8AC3E}">
        <p14:creationId xmlns:p14="http://schemas.microsoft.com/office/powerpoint/2010/main" val="237851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hlinkClick r:id="rId3"/>
              </a:rPr>
              <a:t>Networking</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4"/>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b="1" dirty="0">
                <a:solidFill>
                  <a:srgbClr val="FF0000"/>
                </a:solidFill>
              </a:rPr>
              <a:t>Layer 7 Load balancer, 99.95% SLA</a:t>
            </a:r>
          </a:p>
          <a:p>
            <a:pPr lvl="1"/>
            <a:r>
              <a:rPr lang="en-US" b="1" dirty="0">
                <a:solidFill>
                  <a:srgbClr val="FF0000"/>
                </a:solidFill>
              </a:rPr>
              <a:t>HTTP(S) Load balancing</a:t>
            </a:r>
          </a:p>
          <a:p>
            <a:pPr lvl="1"/>
            <a:r>
              <a:rPr lang="en-US" b="1" dirty="0">
                <a:solidFill>
                  <a:srgbClr val="FF0000"/>
                </a:solidFill>
              </a:rPr>
              <a:t>Cookie based session affinity</a:t>
            </a:r>
          </a:p>
          <a:p>
            <a:r>
              <a:rPr lang="en-US" b="1" dirty="0">
                <a:solidFill>
                  <a:srgbClr val="FF0000"/>
                </a:solidFill>
              </a:rPr>
              <a:t>Web Application Firewall built-in</a:t>
            </a:r>
          </a:p>
          <a:p>
            <a:r>
              <a:rPr lang="en-US" b="1" dirty="0">
                <a:solidFill>
                  <a:srgbClr val="FF0000"/>
                </a:solidFill>
              </a:rPr>
              <a:t>SSL Offload</a:t>
            </a:r>
          </a:p>
          <a:p>
            <a:r>
              <a:rPr lang="en-US" b="1" dirty="0">
                <a:solidFill>
                  <a:srgbClr val="FF0000"/>
                </a:solidFill>
              </a:rPr>
              <a:t>End-to-End SSL</a:t>
            </a:r>
          </a:p>
          <a:p>
            <a:r>
              <a:rPr lang="en-US" b="1" dirty="0">
                <a:solidFill>
                  <a:srgbClr val="FF0000"/>
                </a:solidFill>
              </a:rPr>
              <a:t>URL based content routing</a:t>
            </a:r>
          </a:p>
          <a:p>
            <a:r>
              <a:rPr lang="en-US" b="1" dirty="0">
                <a:solidFill>
                  <a:srgbClr val="FF0000"/>
                </a:solidFill>
              </a:rPr>
              <a:t>Multi-site routing</a:t>
            </a:r>
          </a:p>
          <a:p>
            <a:r>
              <a:rPr lang="en-US" dirty="0" err="1"/>
              <a:t>Websockets</a:t>
            </a:r>
            <a:endParaRPr lang="en-US" dirty="0"/>
          </a:p>
          <a:p>
            <a:r>
              <a:rPr lang="en-US" b="1" dirty="0">
                <a:solidFill>
                  <a:srgbClr val="FF0000"/>
                </a:solidFill>
              </a:rPr>
              <a:t>3 sizes: Small, Medium, Large</a:t>
            </a:r>
          </a:p>
          <a:p>
            <a:pPr lvl="1"/>
            <a:r>
              <a:rPr lang="en-US" b="1" dirty="0">
                <a:solidFill>
                  <a:srgbClr val="FF0000"/>
                </a:solidFill>
              </a:rPr>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4"/>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b="1" dirty="0">
                <a:solidFill>
                  <a:srgbClr val="FF0000"/>
                </a:solidFill>
              </a:rPr>
              <a:t>Routing</a:t>
            </a:r>
          </a:p>
          <a:p>
            <a:pPr lvl="1"/>
            <a:r>
              <a:rPr lang="en-US" b="1" dirty="0">
                <a:solidFill>
                  <a:srgbClr val="FF0000"/>
                </a:solidFill>
              </a:rPr>
              <a:t>Priority</a:t>
            </a:r>
          </a:p>
          <a:p>
            <a:pPr lvl="1"/>
            <a:r>
              <a:rPr lang="en-US" b="1" dirty="0">
                <a:solidFill>
                  <a:srgbClr val="FF0000"/>
                </a:solidFill>
              </a:rPr>
              <a:t>Weighted</a:t>
            </a:r>
          </a:p>
          <a:p>
            <a:pPr lvl="1"/>
            <a:r>
              <a:rPr lang="en-US" b="1" dirty="0">
                <a:solidFill>
                  <a:srgbClr val="FF0000"/>
                </a:solidFill>
              </a:rPr>
              <a:t>Performance</a:t>
            </a:r>
          </a:p>
          <a:p>
            <a:pPr lvl="1"/>
            <a:r>
              <a:rPr lang="en-US" b="1" dirty="0">
                <a:solidFill>
                  <a:srgbClr val="FF0000"/>
                </a:solidFill>
              </a:rPr>
              <a:t>Geographic</a:t>
            </a:r>
          </a:p>
          <a:p>
            <a:r>
              <a:rPr lang="en-US" b="1" dirty="0">
                <a:solidFill>
                  <a:srgbClr val="FF0000"/>
                </a:solidFill>
              </a:rPr>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b="1" dirty="0">
                <a:solidFill>
                  <a:srgbClr val="FF0000"/>
                </a:solidFill>
              </a:rPr>
              <a:t>Endpoint Types</a:t>
            </a:r>
          </a:p>
          <a:p>
            <a:pPr lvl="1"/>
            <a:r>
              <a:rPr lang="en-US" b="1" dirty="0">
                <a:solidFill>
                  <a:srgbClr val="FF0000"/>
                </a:solidFill>
              </a:rPr>
              <a:t>Azure</a:t>
            </a:r>
          </a:p>
          <a:p>
            <a:pPr lvl="1"/>
            <a:r>
              <a:rPr lang="en-US" b="1" dirty="0">
                <a:solidFill>
                  <a:srgbClr val="FF0000"/>
                </a:solidFill>
              </a:rPr>
              <a:t>External</a:t>
            </a:r>
          </a:p>
          <a:p>
            <a:pPr lvl="1"/>
            <a:r>
              <a:rPr lang="en-US" b="1" dirty="0">
                <a:solidFill>
                  <a:srgbClr val="FF0000"/>
                </a:solidFill>
              </a:rPr>
              <a:t>Nested</a:t>
            </a:r>
          </a:p>
          <a:p>
            <a:pPr lvl="1"/>
            <a:r>
              <a:rPr lang="en-US" b="1" dirty="0">
                <a:solidFill>
                  <a:srgbClr val="FF0000"/>
                </a:solidFill>
              </a:rPr>
              <a:t>Web Apps</a:t>
            </a:r>
          </a:p>
        </p:txBody>
      </p:sp>
      <p:pic>
        <p:nvPicPr>
          <p:cNvPr id="14338" name="Picture 2" descr="Traffic Manager DNS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4"/>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a:t>
            </a:r>
            <a:r>
              <a:rPr lang="en-US" b="1" dirty="0">
                <a:solidFill>
                  <a:srgbClr val="FF0000"/>
                </a:solidFill>
              </a:rPr>
              <a:t>Public</a:t>
            </a:r>
            <a:br>
              <a:rPr lang="en-US" b="1" dirty="0">
                <a:solidFill>
                  <a:srgbClr val="FF0000"/>
                </a:solidFill>
              </a:rPr>
            </a:br>
            <a:r>
              <a:rPr lang="en-US" b="1" dirty="0">
                <a:solidFill>
                  <a:srgbClr val="FF0000"/>
                </a:solidFill>
              </a:rPr>
              <a:t>DNS</a:t>
            </a:r>
            <a:r>
              <a:rPr lang="en-US" dirty="0"/>
              <a:t> (99.99% SLA)</a:t>
            </a:r>
          </a:p>
          <a:p>
            <a:r>
              <a:rPr lang="en-US" dirty="0"/>
              <a:t>Integrates with Azure Management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4"/>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b="1" dirty="0">
                <a:solidFill>
                  <a:srgbClr val="FF0000"/>
                </a:solidFill>
              </a:rPr>
              <a:t>Use Azure Provided, OR </a:t>
            </a:r>
          </a:p>
          <a:p>
            <a:r>
              <a:rPr lang="en-US" b="1" dirty="0">
                <a:solidFill>
                  <a:srgbClr val="FF0000"/>
                </a:solidFill>
              </a:rPr>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4"/>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4"/>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5"/>
              </a:rPr>
              <a:t>https://docs.microsoft.com/en-us/azure/virtual-network/virtual-networks-name-resolution-for-vms-and-role-instances</a:t>
            </a:r>
            <a:endParaRPr lang="en-US" dirty="0"/>
          </a:p>
          <a:p>
            <a:endParaRPr lang="en-US" dirty="0"/>
          </a:p>
        </p:txBody>
      </p:sp>
      <p:pic>
        <p:nvPicPr>
          <p:cNvPr id="8" name="Picture 7" descr="A picture containing clipart&#10;&#10;Description generated with very high confidence">
            <a:extLst>
              <a:ext uri="{FF2B5EF4-FFF2-40B4-BE49-F238E27FC236}">
                <a16:creationId xmlns:a16="http://schemas.microsoft.com/office/drawing/2014/main" id="{5A9E77DA-EA5F-4A98-A0F9-26A4E6A53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290" y="3471044"/>
            <a:ext cx="397933" cy="567884"/>
          </a:xfrm>
          <a:prstGeom prst="rect">
            <a:avLst/>
          </a:prstGeom>
        </p:spPr>
      </p:pic>
      <p:sp>
        <p:nvSpPr>
          <p:cNvPr id="9" name="TextBox 8">
            <a:extLst>
              <a:ext uri="{FF2B5EF4-FFF2-40B4-BE49-F238E27FC236}">
                <a16:creationId xmlns:a16="http://schemas.microsoft.com/office/drawing/2014/main" id="{2F08AE5C-B550-4007-9CCD-EE5FC75997A6}"/>
              </a:ext>
            </a:extLst>
          </p:cNvPr>
          <p:cNvSpPr txBox="1"/>
          <p:nvPr/>
        </p:nvSpPr>
        <p:spPr>
          <a:xfrm>
            <a:off x="580328" y="3471044"/>
            <a:ext cx="3996267"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DNS Private Zones</a:t>
            </a:r>
            <a:br>
              <a:rPr lang="en-US" b="1" dirty="0">
                <a:solidFill>
                  <a:schemeClr val="accent2">
                    <a:lumMod val="75000"/>
                  </a:schemeClr>
                </a:solidFill>
              </a:rPr>
            </a:br>
            <a:r>
              <a:rPr lang="en-US" b="1" dirty="0">
                <a:solidFill>
                  <a:schemeClr val="accent2">
                    <a:lumMod val="75000"/>
                  </a:schemeClr>
                </a:solidFill>
              </a:rPr>
              <a:t>for cross VNET name</a:t>
            </a:r>
            <a:br>
              <a:rPr lang="en-US" b="1" dirty="0">
                <a:solidFill>
                  <a:schemeClr val="accent2">
                    <a:lumMod val="75000"/>
                  </a:schemeClr>
                </a:solidFill>
              </a:rPr>
            </a:br>
            <a:r>
              <a:rPr lang="en-US" b="1" dirty="0">
                <a:solidFill>
                  <a:schemeClr val="accent2">
                    <a:lumMod val="75000"/>
                  </a:schemeClr>
                </a:solidFill>
              </a:rPr>
              <a:t>resolution</a:t>
            </a:r>
          </a:p>
        </p:txBody>
      </p:sp>
    </p:spTree>
    <p:extLst>
      <p:ext uri="{BB962C8B-B14F-4D97-AF65-F5344CB8AC3E}">
        <p14:creationId xmlns:p14="http://schemas.microsoft.com/office/powerpoint/2010/main" val="2214262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 now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b="1" dirty="0">
                <a:solidFill>
                  <a:srgbClr val="FF0000"/>
                </a:solidFill>
              </a:rPr>
              <a:t>Dynamic (default) </a:t>
            </a:r>
          </a:p>
          <a:p>
            <a:pPr lvl="1"/>
            <a:r>
              <a:rPr lang="en-US" b="1" dirty="0">
                <a:solidFill>
                  <a:srgbClr val="FF0000"/>
                </a:solidFill>
              </a:rPr>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a:t>
            </a:r>
            <a:r>
              <a:rPr lang="en-US" b="1" dirty="0">
                <a:solidFill>
                  <a:srgbClr val="FF0000"/>
                </a:solidFill>
              </a:rPr>
              <a:t>Load Balancer</a:t>
            </a:r>
            <a:r>
              <a:rPr lang="en-US" dirty="0"/>
              <a:t>, </a:t>
            </a:r>
            <a:r>
              <a:rPr lang="en-US" b="1" dirty="0">
                <a:solidFill>
                  <a:srgbClr val="FF0000"/>
                </a:solidFill>
              </a:rPr>
              <a:t>App Gateway</a:t>
            </a:r>
          </a:p>
          <a:p>
            <a:r>
              <a:rPr lang="en-US" sz="1900" dirty="0">
                <a:hlinkClick r:id="rId3"/>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b="1" dirty="0">
                <a:solidFill>
                  <a:srgbClr val="FF0000"/>
                </a:solidFill>
              </a:rPr>
              <a:t>60 Dynamic Public IPs</a:t>
            </a:r>
          </a:p>
          <a:p>
            <a:pPr lvl="1"/>
            <a:r>
              <a:rPr lang="en-US" b="1" dirty="0">
                <a:solidFill>
                  <a:srgbClr val="FF0000"/>
                </a:solidFill>
              </a:rPr>
              <a:t>20 Static Public IPs</a:t>
            </a:r>
          </a:p>
          <a:p>
            <a:r>
              <a:rPr lang="en-US" dirty="0"/>
              <a:t>Public IP addresses can be dynamic or static. </a:t>
            </a:r>
          </a:p>
          <a:p>
            <a:pPr lvl="1"/>
            <a:r>
              <a:rPr lang="en-US" b="1" dirty="0">
                <a:solidFill>
                  <a:srgbClr val="FF0000"/>
                </a:solidFill>
              </a:rPr>
              <a:t>Dynamic IP address is not allocated until associated resource is created/started.</a:t>
            </a:r>
          </a:p>
          <a:p>
            <a:pPr lvl="1"/>
            <a:r>
              <a:rPr lang="en-US" b="1" dirty="0">
                <a:solidFill>
                  <a:srgbClr val="FF0000"/>
                </a:solidFill>
              </a:rPr>
              <a:t>Dynamic IP Released when stop/delete resource.</a:t>
            </a:r>
          </a:p>
          <a:p>
            <a:pPr lvl="1"/>
            <a:r>
              <a:rPr lang="en-US" b="1" dirty="0">
                <a:solidFill>
                  <a:srgbClr val="FF0000"/>
                </a:solidFill>
              </a:rPr>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3"/>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4"/>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r>
              <a:rPr lang="en-US" b="1" dirty="0">
                <a:solidFill>
                  <a:srgbClr val="FF0000"/>
                </a:solidFill>
              </a:rPr>
              <a:t>* Key points are in Bold Red text</a:t>
            </a:r>
          </a:p>
        </p:txBody>
      </p:sp>
    </p:spTree>
    <p:extLst>
      <p:ext uri="{BB962C8B-B14F-4D97-AF65-F5344CB8AC3E}">
        <p14:creationId xmlns:p14="http://schemas.microsoft.com/office/powerpoint/2010/main" val="198213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b="1" dirty="0">
                <a:solidFill>
                  <a:srgbClr val="FF0000"/>
                </a:solidFill>
              </a:rPr>
              <a:t>Force Tunneling to the Internet via on-</a:t>
            </a:r>
            <a:r>
              <a:rPr lang="en-US" b="1" dirty="0" err="1">
                <a:solidFill>
                  <a:srgbClr val="FF0000"/>
                </a:solidFill>
              </a:rPr>
              <a:t>prem</a:t>
            </a:r>
            <a:r>
              <a:rPr lang="en-US" b="1" dirty="0">
                <a:solidFill>
                  <a:srgbClr val="FF0000"/>
                </a:solidFill>
              </a:rPr>
              <a:t> network</a:t>
            </a:r>
          </a:p>
          <a:p>
            <a:pPr lvl="1"/>
            <a:r>
              <a:rPr lang="en-US" b="1" dirty="0">
                <a:solidFill>
                  <a:srgbClr val="FF0000"/>
                </a:solidFill>
              </a:rPr>
              <a:t>Use Virtual Appliances</a:t>
            </a:r>
          </a:p>
          <a:p>
            <a:r>
              <a:rPr lang="en-US" dirty="0"/>
              <a:t>Route selection order: User Defined Route, BGP Route (with ER), System Route</a:t>
            </a:r>
          </a:p>
          <a:p>
            <a:r>
              <a:rPr lang="en-US" b="1" dirty="0">
                <a:solidFill>
                  <a:srgbClr val="FF0000"/>
                </a:solidFill>
              </a:rPr>
              <a:t>IP forwarding </a:t>
            </a:r>
            <a:r>
              <a:rPr lang="en-US" dirty="0"/>
              <a:t>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a:xfrm>
            <a:off x="201591" y="1529255"/>
            <a:ext cx="11778205" cy="5123793"/>
          </a:xfrm>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7531F97-4684-4C06-B121-42A8E80B0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996" y="1656651"/>
            <a:ext cx="397933" cy="567884"/>
          </a:xfrm>
          <a:prstGeom prst="rect">
            <a:avLst/>
          </a:prstGeom>
        </p:spPr>
      </p:pic>
      <p:sp>
        <p:nvSpPr>
          <p:cNvPr id="7" name="TextBox 6">
            <a:extLst>
              <a:ext uri="{FF2B5EF4-FFF2-40B4-BE49-F238E27FC236}">
                <a16:creationId xmlns:a16="http://schemas.microsoft.com/office/drawing/2014/main" id="{3638CF31-83DC-44A5-B2A1-D00370322810}"/>
              </a:ext>
            </a:extLst>
          </p:cNvPr>
          <p:cNvSpPr txBox="1"/>
          <p:nvPr/>
        </p:nvSpPr>
        <p:spPr>
          <a:xfrm>
            <a:off x="4164929" y="1656651"/>
            <a:ext cx="492464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Global peering is available as of Mar 30, 2018</a:t>
            </a:r>
          </a:p>
        </p:txBody>
      </p:sp>
    </p:spTree>
    <p:extLst>
      <p:ext uri="{BB962C8B-B14F-4D97-AF65-F5344CB8AC3E}">
        <p14:creationId xmlns:p14="http://schemas.microsoft.com/office/powerpoint/2010/main" val="2291608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FEAA-97A0-4A02-9FBD-DA14AC3B26F3}"/>
              </a:ext>
            </a:extLst>
          </p:cNvPr>
          <p:cNvSpPr>
            <a:spLocks noGrp="1"/>
          </p:cNvSpPr>
          <p:nvPr>
            <p:ph type="title"/>
          </p:nvPr>
        </p:nvSpPr>
        <p:spPr/>
        <p:txBody>
          <a:bodyPr/>
          <a:lstStyle/>
          <a:p>
            <a:r>
              <a:rPr lang="en-US" dirty="0"/>
              <a:t>Networking Updates from Ignite</a:t>
            </a:r>
          </a:p>
        </p:txBody>
      </p:sp>
      <p:sp>
        <p:nvSpPr>
          <p:cNvPr id="3" name="Content Placeholder 2">
            <a:extLst>
              <a:ext uri="{FF2B5EF4-FFF2-40B4-BE49-F238E27FC236}">
                <a16:creationId xmlns:a16="http://schemas.microsoft.com/office/drawing/2014/main" id="{81A17807-FF43-41BD-8126-0CFA251B4CC0}"/>
              </a:ext>
            </a:extLst>
          </p:cNvPr>
          <p:cNvSpPr>
            <a:spLocks noGrp="1"/>
          </p:cNvSpPr>
          <p:nvPr>
            <p:ph idx="1"/>
          </p:nvPr>
        </p:nvSpPr>
        <p:spPr/>
        <p:txBody>
          <a:bodyPr/>
          <a:lstStyle/>
          <a:p>
            <a:r>
              <a:rPr lang="en-US" dirty="0">
                <a:hlinkClick r:id="rId3"/>
              </a:rPr>
              <a:t>https://azure.microsoft.com/en-us/blog/azure-networking-announcements-for-ignite-2017/</a:t>
            </a:r>
            <a:endParaRPr lang="en-US" dirty="0"/>
          </a:p>
          <a:p>
            <a:endParaRPr lang="en-US" dirty="0"/>
          </a:p>
          <a:p>
            <a:endParaRPr lang="en-US" dirty="0"/>
          </a:p>
        </p:txBody>
      </p:sp>
      <p:pic>
        <p:nvPicPr>
          <p:cNvPr id="5" name="Picture 4" descr="A picture containing clipart&#10;&#10;Description generated with very high confidence">
            <a:extLst>
              <a:ext uri="{FF2B5EF4-FFF2-40B4-BE49-F238E27FC236}">
                <a16:creationId xmlns:a16="http://schemas.microsoft.com/office/drawing/2014/main" id="{DDC969BD-F6A6-4986-BB28-1796CE91D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022" y="2346055"/>
            <a:ext cx="947651" cy="1352377"/>
          </a:xfrm>
          <a:prstGeom prst="rect">
            <a:avLst/>
          </a:prstGeom>
        </p:spPr>
      </p:pic>
    </p:spTree>
    <p:extLst>
      <p:ext uri="{BB962C8B-B14F-4D97-AF65-F5344CB8AC3E}">
        <p14:creationId xmlns:p14="http://schemas.microsoft.com/office/powerpoint/2010/main" val="4178910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pic>
        <p:nvPicPr>
          <p:cNvPr id="6" name="Picture 5" descr="A picture containing clipart&#10;&#10;Description generated with very high confidence">
            <a:extLst>
              <a:ext uri="{FF2B5EF4-FFF2-40B4-BE49-F238E27FC236}">
                <a16:creationId xmlns:a16="http://schemas.microsoft.com/office/drawing/2014/main" id="{2F978FA0-AB4F-49DA-A276-CE9B9679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634" y="1529255"/>
            <a:ext cx="397933" cy="567884"/>
          </a:xfrm>
          <a:prstGeom prst="rect">
            <a:avLst/>
          </a:prstGeom>
        </p:spPr>
      </p:pic>
      <p:sp>
        <p:nvSpPr>
          <p:cNvPr id="7" name="TextBox 6">
            <a:extLst>
              <a:ext uri="{FF2B5EF4-FFF2-40B4-BE49-F238E27FC236}">
                <a16:creationId xmlns:a16="http://schemas.microsoft.com/office/drawing/2014/main" id="{AAAB625A-41D0-4624-80C3-B2FD85A520AC}"/>
              </a:ext>
            </a:extLst>
          </p:cNvPr>
          <p:cNvSpPr txBox="1"/>
          <p:nvPr/>
        </p:nvSpPr>
        <p:spPr>
          <a:xfrm>
            <a:off x="6584567" y="1666703"/>
            <a:ext cx="399626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Azure Private DNS Zones Preview</a:t>
            </a:r>
          </a:p>
        </p:txBody>
      </p:sp>
    </p:spTree>
    <p:extLst>
      <p:ext uri="{BB962C8B-B14F-4D97-AF65-F5344CB8AC3E}">
        <p14:creationId xmlns:p14="http://schemas.microsoft.com/office/powerpoint/2010/main" val="1407210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Labs</a:t>
            </a:r>
          </a:p>
        </p:txBody>
      </p:sp>
      <p:sp>
        <p:nvSpPr>
          <p:cNvPr id="3" name="Subtitle 2"/>
          <p:cNvSpPr>
            <a:spLocks noGrp="1"/>
          </p:cNvSpPr>
          <p:nvPr>
            <p:ph type="subTitle" idx="1"/>
          </p:nvPr>
        </p:nvSpPr>
        <p:spPr/>
        <p:txBody>
          <a:bodyPr/>
          <a:lstStyle/>
          <a:p>
            <a:r>
              <a:rPr lang="en-US" dirty="0">
                <a:hlinkClick r:id="rId3"/>
              </a:rPr>
              <a:t>https://github.com/michaelsrichter/70534ExamPrep</a:t>
            </a:r>
            <a:endParaRPr lang="en-US" dirty="0"/>
          </a:p>
          <a:p>
            <a:endParaRPr lang="en-US" dirty="0"/>
          </a:p>
        </p:txBody>
      </p:sp>
    </p:spTree>
    <p:extLst>
      <p:ext uri="{BB962C8B-B14F-4D97-AF65-F5344CB8AC3E}">
        <p14:creationId xmlns:p14="http://schemas.microsoft.com/office/powerpoint/2010/main" val="45494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b="1" dirty="0">
                <a:solidFill>
                  <a:srgbClr val="FF0000"/>
                </a:solidFill>
              </a:rPr>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3"/>
              </a:rPr>
              <a:t>https://docs.microsoft.com/en-us/azure/virtual-network/virtual-networks-public-ip-within-vnet</a:t>
            </a:r>
            <a:endParaRPr lang="en-US" dirty="0"/>
          </a:p>
          <a:p>
            <a:pPr lvl="1"/>
            <a:endParaRPr lang="en-US" dirty="0"/>
          </a:p>
          <a:p>
            <a:pPr lvl="1"/>
            <a:endParaRPr lang="en-US" dirty="0"/>
          </a:p>
          <a:p>
            <a:endParaRPr lang="en-US" dirty="0"/>
          </a:p>
        </p:txBody>
      </p:sp>
      <p:pic>
        <p:nvPicPr>
          <p:cNvPr id="4" name="Picture 3" descr="A picture containing clipart&#10;&#10;Description generated with very high confidence">
            <a:extLst>
              <a:ext uri="{FF2B5EF4-FFF2-40B4-BE49-F238E27FC236}">
                <a16:creationId xmlns:a16="http://schemas.microsoft.com/office/drawing/2014/main" id="{A5627E02-568A-42AD-B387-2B9BC83FB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3184" y="3045184"/>
            <a:ext cx="397933" cy="567884"/>
          </a:xfrm>
          <a:prstGeom prst="rect">
            <a:avLst/>
          </a:prstGeom>
        </p:spPr>
      </p:pic>
      <p:sp>
        <p:nvSpPr>
          <p:cNvPr id="5" name="TextBox 4">
            <a:extLst>
              <a:ext uri="{FF2B5EF4-FFF2-40B4-BE49-F238E27FC236}">
                <a16:creationId xmlns:a16="http://schemas.microsoft.com/office/drawing/2014/main" id="{9B09A748-B289-4D75-BBD5-EEAF3FB87CA8}"/>
              </a:ext>
            </a:extLst>
          </p:cNvPr>
          <p:cNvSpPr txBox="1"/>
          <p:nvPr/>
        </p:nvSpPr>
        <p:spPr>
          <a:xfrm>
            <a:off x="7533888" y="3012903"/>
            <a:ext cx="3996267"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Inter-region VNET Peering now in Public Preview</a:t>
            </a:r>
          </a:p>
        </p:txBody>
      </p:sp>
    </p:spTree>
    <p:extLst>
      <p:ext uri="{BB962C8B-B14F-4D97-AF65-F5344CB8AC3E}">
        <p14:creationId xmlns:p14="http://schemas.microsoft.com/office/powerpoint/2010/main" val="1150052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389419" cy="4803228"/>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a:t>
            </a:r>
            <a:br>
              <a:rPr lang="en-US" dirty="0"/>
            </a:br>
            <a:r>
              <a:rPr lang="en-US" dirty="0"/>
              <a:t>IP addresses:</a:t>
            </a:r>
          </a:p>
          <a:p>
            <a:pPr lvl="1"/>
            <a:r>
              <a:rPr lang="en-US" b="1" dirty="0" err="1">
                <a:solidFill>
                  <a:srgbClr val="FF0000"/>
                </a:solidFill>
              </a:rPr>
              <a:t>VirtualNetwork</a:t>
            </a:r>
            <a:endParaRPr lang="en-US" b="1" dirty="0">
              <a:solidFill>
                <a:srgbClr val="FF0000"/>
              </a:solidFill>
            </a:endParaRPr>
          </a:p>
          <a:p>
            <a:pPr lvl="1"/>
            <a:r>
              <a:rPr lang="en-US" b="1" dirty="0" err="1">
                <a:solidFill>
                  <a:srgbClr val="FF0000"/>
                </a:solidFill>
              </a:rPr>
              <a:t>AzureLoadbalancer</a:t>
            </a:r>
            <a:r>
              <a:rPr lang="en-US" b="1" dirty="0">
                <a:solidFill>
                  <a:srgbClr val="FF0000"/>
                </a:solidFill>
              </a:rPr>
              <a:t> </a:t>
            </a:r>
          </a:p>
          <a:p>
            <a:pPr lvl="1"/>
            <a:r>
              <a:rPr lang="en-US" b="1" dirty="0">
                <a:solidFill>
                  <a:srgbClr val="FF0000"/>
                </a:solidFill>
              </a:rPr>
              <a:t>Internet</a:t>
            </a:r>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4"/>
              </a:rPr>
              <a:t>https://docs.microsoft.com/en-us/azure/virtual-network/virtual-networks-nsg</a:t>
            </a:r>
            <a:endParaRPr lang="en-US" dirty="0"/>
          </a:p>
          <a:p>
            <a:endParaRPr lang="en-US" dirty="0"/>
          </a:p>
        </p:txBody>
      </p:sp>
      <p:sp>
        <p:nvSpPr>
          <p:cNvPr id="12" name="TextBox 11">
            <a:extLst>
              <a:ext uri="{FF2B5EF4-FFF2-40B4-BE49-F238E27FC236}">
                <a16:creationId xmlns:a16="http://schemas.microsoft.com/office/drawing/2014/main" id="{F4321DD4-84E3-4F8E-A843-CAE16E96E6F8}"/>
              </a:ext>
            </a:extLst>
          </p:cNvPr>
          <p:cNvSpPr txBox="1"/>
          <p:nvPr/>
        </p:nvSpPr>
        <p:spPr>
          <a:xfrm>
            <a:off x="5856914" y="1433945"/>
            <a:ext cx="61619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Default Rules</a:t>
            </a:r>
          </a:p>
          <a:p>
            <a:pPr marL="742950" lvl="1" indent="-285750">
              <a:buFont typeface="Arial" panose="020B0604020202020204" pitchFamily="34" charset="0"/>
              <a:buChar char="•"/>
            </a:pPr>
            <a:r>
              <a:rPr lang="en-US" b="1" dirty="0">
                <a:solidFill>
                  <a:srgbClr val="FF0000"/>
                </a:solidFill>
              </a:rPr>
              <a:t>Inbound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a:t>
            </a:r>
            <a:r>
              <a:rPr lang="en-US" b="1" dirty="0" err="1">
                <a:solidFill>
                  <a:srgbClr val="FF0000"/>
                </a:solidFill>
              </a:rPr>
              <a:t>LoadBalancer</a:t>
            </a:r>
            <a:r>
              <a:rPr lang="en-US" b="1" dirty="0">
                <a:solidFill>
                  <a:srgbClr val="FF0000"/>
                </a:solidFill>
              </a:rPr>
              <a:t>, Deny All Inbound</a:t>
            </a:r>
          </a:p>
          <a:p>
            <a:pPr marL="742950" lvl="1" indent="-285750">
              <a:buFont typeface="Arial" panose="020B0604020202020204" pitchFamily="34" charset="0"/>
              <a:buChar char="•"/>
            </a:pPr>
            <a:r>
              <a:rPr lang="en-US" b="1" dirty="0">
                <a:solidFill>
                  <a:srgbClr val="FF0000"/>
                </a:solidFill>
              </a:rPr>
              <a:t>Outbound</a:t>
            </a:r>
          </a:p>
          <a:p>
            <a:pPr marL="1200150" lvl="2" indent="-285750">
              <a:buFont typeface="Arial" panose="020B0604020202020204" pitchFamily="34" charset="0"/>
              <a:buChar char="•"/>
            </a:pPr>
            <a:r>
              <a:rPr lang="en-US" b="1" dirty="0">
                <a:solidFill>
                  <a:srgbClr val="FF0000"/>
                </a:solidFill>
              </a:rPr>
              <a:t>Allow </a:t>
            </a:r>
            <a:r>
              <a:rPr lang="en-US" b="1" dirty="0" err="1">
                <a:solidFill>
                  <a:srgbClr val="FF0000"/>
                </a:solidFill>
              </a:rPr>
              <a:t>Vnet</a:t>
            </a:r>
            <a:r>
              <a:rPr lang="en-US" b="1" dirty="0">
                <a:solidFill>
                  <a:srgbClr val="FF0000"/>
                </a:solidFill>
              </a:rPr>
              <a:t>, Allow Internet, Deny All Outbound</a:t>
            </a:r>
          </a:p>
          <a:p>
            <a:pPr marL="1200150" lvl="2" indent="-285750">
              <a:buFont typeface="Arial" panose="020B0604020202020204" pitchFamily="34" charset="0"/>
              <a:buChar char="•"/>
            </a:pPr>
            <a:endParaRPr lang="en-US" dirty="0"/>
          </a:p>
        </p:txBody>
      </p:sp>
      <p:pic>
        <p:nvPicPr>
          <p:cNvPr id="6" name="Picture 5" descr="A picture containing clipart&#10;&#10;Description generated with very high confidence">
            <a:extLst>
              <a:ext uri="{FF2B5EF4-FFF2-40B4-BE49-F238E27FC236}">
                <a16:creationId xmlns:a16="http://schemas.microsoft.com/office/drawing/2014/main" id="{614D52CF-F25D-4C41-9775-2C827D916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8651" y="2994384"/>
            <a:ext cx="397933" cy="567884"/>
          </a:xfrm>
          <a:prstGeom prst="rect">
            <a:avLst/>
          </a:prstGeom>
        </p:spPr>
      </p:pic>
      <p:sp>
        <p:nvSpPr>
          <p:cNvPr id="7" name="TextBox 6">
            <a:extLst>
              <a:ext uri="{FF2B5EF4-FFF2-40B4-BE49-F238E27FC236}">
                <a16:creationId xmlns:a16="http://schemas.microsoft.com/office/drawing/2014/main" id="{08EA94E4-8955-4842-A8F3-54B0E18F757E}"/>
              </a:ext>
            </a:extLst>
          </p:cNvPr>
          <p:cNvSpPr txBox="1"/>
          <p:nvPr/>
        </p:nvSpPr>
        <p:spPr>
          <a:xfrm>
            <a:off x="6399355" y="2962103"/>
            <a:ext cx="3996267"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75000"/>
                  </a:schemeClr>
                </a:solidFill>
              </a:rPr>
              <a:t>Service Tags</a:t>
            </a:r>
          </a:p>
          <a:p>
            <a:pPr marL="285750" indent="-285750">
              <a:buFont typeface="Arial" panose="020B0604020202020204" pitchFamily="34" charset="0"/>
              <a:buChar char="•"/>
            </a:pPr>
            <a:r>
              <a:rPr lang="en-US" b="1" dirty="0">
                <a:solidFill>
                  <a:schemeClr val="accent2">
                    <a:lumMod val="75000"/>
                  </a:schemeClr>
                </a:solidFill>
              </a:rPr>
              <a:t>Application Security Groups</a:t>
            </a:r>
          </a:p>
          <a:p>
            <a:pPr marL="285750" indent="-285750">
              <a:buFont typeface="Arial" panose="020B0604020202020204" pitchFamily="34" charset="0"/>
              <a:buChar char="•"/>
            </a:pPr>
            <a:r>
              <a:rPr lang="en-US" b="1" dirty="0">
                <a:solidFill>
                  <a:schemeClr val="accent2">
                    <a:lumMod val="75000"/>
                  </a:schemeClr>
                </a:solidFill>
              </a:rPr>
              <a:t>Augmented</a:t>
            </a:r>
            <a:br>
              <a:rPr lang="en-US" b="1" dirty="0">
                <a:solidFill>
                  <a:schemeClr val="accent2">
                    <a:lumMod val="75000"/>
                  </a:schemeClr>
                </a:solidFill>
              </a:rPr>
            </a:br>
            <a:r>
              <a:rPr lang="en-US" b="1" dirty="0">
                <a:solidFill>
                  <a:schemeClr val="accent2">
                    <a:lumMod val="75000"/>
                  </a:schemeClr>
                </a:solidFill>
              </a:rPr>
              <a:t> Rules</a:t>
            </a:r>
          </a:p>
        </p:txBody>
      </p:sp>
    </p:spTree>
    <p:extLst>
      <p:ext uri="{BB962C8B-B14F-4D97-AF65-F5344CB8AC3E}">
        <p14:creationId xmlns:p14="http://schemas.microsoft.com/office/powerpoint/2010/main" val="138827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3"/>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1992</TotalTime>
  <Words>3884</Words>
  <Application>Microsoft Office PowerPoint</Application>
  <PresentationFormat>Widescreen</PresentationFormat>
  <Paragraphs>621</Paragraphs>
  <Slides>48</Slides>
  <Notes>48</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48</vt:i4>
      </vt:variant>
    </vt:vector>
  </HeadingPairs>
  <TitlesOfParts>
    <vt:vector size="63"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Networking</vt:lpstr>
      <vt:lpstr>Design Azure Resource Manager (ARM) networking</vt:lpstr>
      <vt:lpstr>Networking Updates from Ignite</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vt:lpstr>
      <vt:lpstr>Hybrid: ExpressRoute (99.95% SLA)</vt:lpstr>
      <vt:lpstr>Hybrid Network Design Considerations</vt:lpstr>
      <vt:lpstr>Network Services</vt:lpstr>
      <vt:lpstr>Network Services: Load Balancer</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Ingram</cp:lastModifiedBy>
  <cp:revision>61</cp:revision>
  <dcterms:created xsi:type="dcterms:W3CDTF">2017-06-01T19:54:22Z</dcterms:created>
  <dcterms:modified xsi:type="dcterms:W3CDTF">2018-05-11T18:33:52Z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mrichter@microsoft.com</vt:lpwstr>
  </property>
  <property fmtid="{D5CDD505-2E9C-101B-9397-08002B2CF9AE}" pid="6" name="MSIP_Label_f42aa342-8706-4288-bd11-ebb85995028c_SetDate">
    <vt:lpwstr>2017-09-28T12:23:59.0450125-04:00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